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6" y="-9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70349-B0B6-4A0E-A6BD-6509B4E7367E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316DE6-737D-4A71-A620-A765317F0D7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70349-B0B6-4A0E-A6BD-6509B4E7367E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6DE6-737D-4A71-A620-A765317F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70349-B0B6-4A0E-A6BD-6509B4E7367E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6DE6-737D-4A71-A620-A765317F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70349-B0B6-4A0E-A6BD-6509B4E7367E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6DE6-737D-4A71-A620-A765317F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70349-B0B6-4A0E-A6BD-6509B4E7367E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6DE6-737D-4A71-A620-A765317F0D7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70349-B0B6-4A0E-A6BD-6509B4E7367E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6DE6-737D-4A71-A620-A765317F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70349-B0B6-4A0E-A6BD-6509B4E7367E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6DE6-737D-4A71-A620-A765317F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70349-B0B6-4A0E-A6BD-6509B4E7367E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6DE6-737D-4A71-A620-A765317F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70349-B0B6-4A0E-A6BD-6509B4E7367E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6DE6-737D-4A71-A620-A765317F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70349-B0B6-4A0E-A6BD-6509B4E7367E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6DE6-737D-4A71-A620-A765317F0D7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70349-B0B6-4A0E-A6BD-6509B4E7367E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6DE6-737D-4A71-A620-A765317F0D7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D670349-B0B6-4A0E-A6BD-6509B4E7367E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B316DE6-737D-4A71-A620-A765317F0D7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Spring 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2016 Assessment of College 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0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Accreditation Recommendations</a:t>
            </a:r>
          </a:p>
          <a:p>
            <a:r>
              <a:rPr lang="en-US" dirty="0" smtClean="0"/>
              <a:t>Integrated Planning and Budgeting Cycle – ‘closing the loop’</a:t>
            </a:r>
          </a:p>
          <a:p>
            <a:r>
              <a:rPr lang="en-US" dirty="0" smtClean="0"/>
              <a:t>Questions/criteria developed from:</a:t>
            </a:r>
          </a:p>
          <a:p>
            <a:pPr lvl="1"/>
            <a:r>
              <a:rPr lang="en-US" dirty="0" smtClean="0"/>
              <a:t>2011 College-wide assessment</a:t>
            </a:r>
          </a:p>
          <a:p>
            <a:pPr lvl="1"/>
            <a:r>
              <a:rPr lang="en-US" dirty="0" smtClean="0"/>
              <a:t>CEMPC input</a:t>
            </a:r>
          </a:p>
          <a:p>
            <a:pPr lvl="1"/>
            <a:r>
              <a:rPr lang="en-US" dirty="0" smtClean="0"/>
              <a:t>ACCJC effectiveness criteria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1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Online survey: survey monkey</a:t>
            </a:r>
          </a:p>
          <a:p>
            <a:r>
              <a:rPr lang="en-US" dirty="0" smtClean="0"/>
              <a:t>Ordinal and interval Likert scale questions, open ended questions</a:t>
            </a:r>
          </a:p>
          <a:p>
            <a:r>
              <a:rPr lang="en-US" dirty="0" smtClean="0"/>
              <a:t>5 major sections</a:t>
            </a:r>
          </a:p>
          <a:p>
            <a:pPr lvl="1"/>
            <a:r>
              <a:rPr lang="en-US" dirty="0" smtClean="0"/>
              <a:t>Assessment</a:t>
            </a:r>
          </a:p>
          <a:p>
            <a:pPr lvl="1"/>
            <a:r>
              <a:rPr lang="en-US" dirty="0" smtClean="0"/>
              <a:t>Program Review</a:t>
            </a:r>
          </a:p>
          <a:p>
            <a:pPr lvl="1"/>
            <a:r>
              <a:rPr lang="en-US" dirty="0" smtClean="0"/>
              <a:t>Integrated Planning and Budgeting</a:t>
            </a:r>
          </a:p>
          <a:p>
            <a:pPr lvl="1"/>
            <a:r>
              <a:rPr lang="en-US" dirty="0" smtClean="0"/>
              <a:t>Collegial Decision-Making</a:t>
            </a:r>
          </a:p>
          <a:p>
            <a:pPr lvl="1"/>
            <a:r>
              <a:rPr lang="en-US" dirty="0" smtClean="0"/>
              <a:t>Participatory Governance Committees (College Council, CEMPC, CBC, CTC, CFC)</a:t>
            </a:r>
            <a:endParaRPr lang="en-US" dirty="0" smtClean="0"/>
          </a:p>
          <a:p>
            <a:r>
              <a:rPr lang="en-US" dirty="0" smtClean="0"/>
              <a:t>82 Responses collected: 6 Administrators, 23 Classified Staff and 53 Faculty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877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The campus recognizes wide-scale efforts at improvement, which makes constituents feel like the campus is improving in effectiveness.</a:t>
            </a:r>
          </a:p>
          <a:p>
            <a:pPr lvl="0"/>
            <a:r>
              <a:rPr lang="en-US" dirty="0"/>
              <a:t>It is imperative that in order for these processes to improve, more of the campus needs to be involved and aware.</a:t>
            </a:r>
          </a:p>
          <a:p>
            <a:pPr lvl="0"/>
            <a:r>
              <a:rPr lang="en-US" dirty="0"/>
              <a:t>Campus processes overall face similar challenges: to increase participation and collaboration, transparency, simply and sustain.</a:t>
            </a:r>
          </a:p>
          <a:p>
            <a:pPr lvl="0"/>
            <a:r>
              <a:rPr lang="en-US" dirty="0"/>
              <a:t>The campus needs to define what effectiveness looks like for all these processes and identify potential direct measures of assessment.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0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Assessment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6505884"/>
              </p:ext>
            </p:extLst>
          </p:nvPr>
        </p:nvGraphicFramePr>
        <p:xfrm>
          <a:off x="609600" y="1371600"/>
          <a:ext cx="8153400" cy="4518914"/>
        </p:xfrm>
        <a:graphic>
          <a:graphicData uri="http://schemas.openxmlformats.org/drawingml/2006/table">
            <a:tbl>
              <a:tblPr/>
              <a:tblGrid>
                <a:gridCol w="3048000"/>
                <a:gridCol w="815693"/>
                <a:gridCol w="591463"/>
                <a:gridCol w="574044"/>
                <a:gridCol w="685800"/>
                <a:gridCol w="685800"/>
                <a:gridCol w="609600"/>
                <a:gridCol w="445234"/>
                <a:gridCol w="697766"/>
              </a:tblGrid>
              <a:tr h="8534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Assessment Processes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Always/Most of the Time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Occasionally/Some of the Time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Rarely/Never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 don’t know.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34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My department or unit plans and prepares for upcoming assessment activities.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38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46%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9%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5%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My department or unit makes improvements based on assessment results.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Overall, assessment drives improvement in student learning and achievement at Merritt College.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Please rate the effectiveness of assessment processes (SLO, PLO, and ILO) at Merritt College.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Average: 5.81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62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Results – Program Review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266838"/>
              </p:ext>
            </p:extLst>
          </p:nvPr>
        </p:nvGraphicFramePr>
        <p:xfrm>
          <a:off x="304800" y="1219200"/>
          <a:ext cx="8686800" cy="5229070"/>
        </p:xfrm>
        <a:graphic>
          <a:graphicData uri="http://schemas.openxmlformats.org/drawingml/2006/table">
            <a:tbl>
              <a:tblPr/>
              <a:tblGrid>
                <a:gridCol w="2819401"/>
                <a:gridCol w="838200"/>
                <a:gridCol w="685800"/>
                <a:gridCol w="838199"/>
                <a:gridCol w="741042"/>
                <a:gridCol w="597845"/>
                <a:gridCol w="685608"/>
                <a:gridCol w="800311"/>
                <a:gridCol w="680394"/>
              </a:tblGrid>
              <a:tr h="5445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Program Review Process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Always/Most of the Time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Occasionally/Some of the Time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Rarely/Never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 don’t know.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90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Program Review is data-driven and includes analysis of institutional and learning outcome assessment data.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42%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31%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9%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18%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7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My department or unit makes improvements based on results of program review.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36%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38%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14%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12%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7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My department or unit requests new resources based on results of program review.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47%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28%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11%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15%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0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Overall, program review drives improvement in student learning and achievement at Merritt College.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35%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29%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17%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20%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Please rate the effectiveness of the Program Review process at Merritt College.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5.61</a:t>
                      </a:r>
                    </a:p>
                  </a:txBody>
                  <a:tcPr marL="46552" marR="46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53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 Integrated Planning and Budgeting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317619"/>
              </p:ext>
            </p:extLst>
          </p:nvPr>
        </p:nvGraphicFramePr>
        <p:xfrm>
          <a:off x="381000" y="1752601"/>
          <a:ext cx="8382000" cy="4191000"/>
        </p:xfrm>
        <a:graphic>
          <a:graphicData uri="http://schemas.openxmlformats.org/drawingml/2006/table">
            <a:tbl>
              <a:tblPr/>
              <a:tblGrid>
                <a:gridCol w="3224711"/>
                <a:gridCol w="650072"/>
                <a:gridCol w="697217"/>
                <a:gridCol w="838200"/>
                <a:gridCol w="685800"/>
                <a:gridCol w="609600"/>
                <a:gridCol w="685800"/>
                <a:gridCol w="381000"/>
                <a:gridCol w="609600"/>
              </a:tblGrid>
              <a:tr h="8356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Integrated Planning and Budgeting Process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Always/Most of the Time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Occasionally/Some of the Time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Rarely/Never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 don’t know.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04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Budget development and resource allocation is driven by planning and assessment.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3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Resources requests are linked to data and institutional goals.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41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Overall, integrated planning and budgeting results in improvement of student learning and achievement at Merritt College.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4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Please rate the effectiveness of the integrated planning and budgeting process at Merritt College.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Average: 4.94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30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 – Collegial Decision Making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427160"/>
              </p:ext>
            </p:extLst>
          </p:nvPr>
        </p:nvGraphicFramePr>
        <p:xfrm>
          <a:off x="381000" y="1524000"/>
          <a:ext cx="8458199" cy="4612847"/>
        </p:xfrm>
        <a:graphic>
          <a:graphicData uri="http://schemas.openxmlformats.org/drawingml/2006/table">
            <a:tbl>
              <a:tblPr/>
              <a:tblGrid>
                <a:gridCol w="3207863"/>
                <a:gridCol w="628328"/>
                <a:gridCol w="683246"/>
                <a:gridCol w="585963"/>
                <a:gridCol w="786991"/>
                <a:gridCol w="692130"/>
                <a:gridCol w="516877"/>
                <a:gridCol w="791467"/>
                <a:gridCol w="565334"/>
              </a:tblGrid>
              <a:tr h="5284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Collegial Decision Making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Always/Most of the Time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Occasionally/Some of the Time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Rarely/Never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 don’t know.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26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Governance committees represent all constituency groups in decision making processes.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50%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6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Governance committees collaborate to implement data driven and integrated planning and budgeting processes.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42%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5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Governance committees engage in dialogue about institutional effectiveness.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Overall, decision making through Participatory Governance at Merritt College results in improved student learning and achievement.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4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Please rate the effectiveness of the collegial decision making process at Merritt College.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Average: 4.76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9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Making Improvements – Group Activity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7700" y="1939131"/>
            <a:ext cx="78486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3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35</TotalTime>
  <Words>686</Words>
  <Application>Microsoft Office PowerPoint</Application>
  <PresentationFormat>On-screen Show (4:3)</PresentationFormat>
  <Paragraphs>184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2016 Assessment of College Processes</vt:lpstr>
      <vt:lpstr>Background</vt:lpstr>
      <vt:lpstr>Overview</vt:lpstr>
      <vt:lpstr>Summary Comments</vt:lpstr>
      <vt:lpstr>Results - Assessment</vt:lpstr>
      <vt:lpstr>Results – Program Review </vt:lpstr>
      <vt:lpstr>Results Integrated Planning and Budgeting</vt:lpstr>
      <vt:lpstr>Results – Collegial Decision Making</vt:lpstr>
      <vt:lpstr>Making Improvements – Group Activity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Assessment of College Processes</dc:title>
  <dc:creator>Samantha Knappenberg</dc:creator>
  <cp:lastModifiedBy>Samantha Knappenberg</cp:lastModifiedBy>
  <cp:revision>4</cp:revision>
  <dcterms:created xsi:type="dcterms:W3CDTF">2016-05-12T22:41:40Z</dcterms:created>
  <dcterms:modified xsi:type="dcterms:W3CDTF">2016-05-12T23:17:17Z</dcterms:modified>
</cp:coreProperties>
</file>